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6" r:id="rId2"/>
    <p:sldId id="314" r:id="rId3"/>
    <p:sldId id="267" r:id="rId4"/>
    <p:sldId id="298" r:id="rId5"/>
    <p:sldId id="294" r:id="rId6"/>
    <p:sldId id="308" r:id="rId7"/>
    <p:sldId id="299" r:id="rId8"/>
    <p:sldId id="301" r:id="rId9"/>
    <p:sldId id="303" r:id="rId10"/>
    <p:sldId id="312" r:id="rId11"/>
    <p:sldId id="286" r:id="rId12"/>
    <p:sldId id="310" r:id="rId13"/>
    <p:sldId id="316" r:id="rId14"/>
    <p:sldId id="311" r:id="rId15"/>
    <p:sldId id="313" r:id="rId16"/>
    <p:sldId id="309" r:id="rId17"/>
    <p:sldId id="297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3323"/>
    <a:srgbClr val="D3838B"/>
    <a:srgbClr val="E4BBC1"/>
    <a:srgbClr val="FF8AD8"/>
    <a:srgbClr val="E2B7BF"/>
    <a:srgbClr val="F1DB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76"/>
    <p:restoredTop sz="95928"/>
  </p:normalViewPr>
  <p:slideViewPr>
    <p:cSldViewPr snapToGrid="0" snapToObjects="1">
      <p:cViewPr varScale="1">
        <p:scale>
          <a:sx n="85" d="100"/>
          <a:sy n="85" d="100"/>
        </p:scale>
        <p:origin x="4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482D16-CA5E-E14D-8080-2F0E9EC65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C774E06-D123-6643-9BEA-05CBD82607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6E08D5-40B5-FF4C-A43F-C25E8BF85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670CA7-48EA-9F41-A1EE-008F6F5FE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15418D-B045-3245-897D-09DF94605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241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B0CD7E-BED8-B847-8C7C-774F23B06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D3F12DC-6281-FE45-B612-824C538796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4685BB-0212-5F45-A5E2-005AE33AD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5D207C-2468-9B44-9A4D-8C005746E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CA5713-D695-5343-ACF1-60D1E91F1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3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29FF583-4907-5F4A-8616-C79155E232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E7140C7-EF1F-4845-B02D-F6974C4BFA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89508D-EC9F-8041-B66B-9F5963E03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A8E6CB-CE81-DD4B-AFA3-AC5C6AF61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DBE7E8-7B04-6B47-B231-61022964C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7447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255AF-9834-724B-9BA5-A532AF76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EC55E8-FCAA-7C42-A3BC-2DAD4526E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78B0DF-155D-8747-8D60-B866D10F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B8CFDE-D6A1-F848-B7CB-F50A02E8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5C2058-5174-1949-B092-F9001BB1C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8456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7FD391-BADE-FB40-9C92-DFA339F2B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7BD806-2FCA-B446-879B-CEAAD0954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B7F54E-46A3-B44F-BA21-0E179390E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829B30-C1AB-4440-9D00-D999A9DA9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BA7858-0146-1E40-B4EB-E18BAECD3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836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A88983-D727-D64E-BD6B-C5080F93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317D77-36B8-B84C-B5F6-69E32A4665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663DE77-0E80-FD4D-B739-F115466D4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C907EC-3AC2-B34C-99C4-2E2C2609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FAA8D2-D4C5-1544-B25C-E4A744675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F048F9-E003-A740-9698-95FCA16B0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939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0AA4D3-2139-2C4E-972F-943E2C2FD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8CB69C-36B5-5D45-95B8-43D3EA22B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BEE24C7-65AE-9546-BD77-6746825CCF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568391-02DC-524C-9E66-CA9FD38952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9D4DB0B-305D-5641-8921-C7EE101CC1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95C4F01-63D8-5540-9B31-C8C20F20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20F0E2A-62D6-FF47-97AE-78FBB1AA7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FA3031B-3979-8745-B0ED-74610116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558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EC98F0-71D2-B744-B618-9BB3F7BB0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C39BABA-224C-3B44-A4C0-4432CE640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D73697-80B6-E647-A051-DF7255FE0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876BE5E-29BD-8E4A-8B10-2525239C1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357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F8E23D-A5D4-0A45-AC3E-D080DFC6B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DE8BF5A-CB7F-434D-9769-81BCE1741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03468DA-5AC4-F842-B6C2-F4EA2532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827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8C44F2-C36C-014F-911B-D528EA9FC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69D40-BA4A-134E-96C5-20428F4EE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A822E7-6A61-3640-A4E0-F27C0AB64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21090FD-0AB3-FC42-9624-608B423E9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8C520D-BD6C-B043-B793-F5A1AAEC8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6671287-3B7A-5144-96D5-0916B6335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01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256F51-63D7-0649-9096-919CA853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EBA3563-8FC4-6A42-97C3-E5FE6CC13C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37FC6D6-FFCE-8D48-80B8-E52D41EB6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144468A-4976-FE4E-9249-56D0A29D3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AAAAD6-982C-1B48-B6F4-6A7B8C782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38302FC-F430-694F-AFE6-C69195A7E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25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1D079F1-1D87-5548-B6A3-8F2B8C517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28DC14-9AF5-9945-B075-7D2E1629B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D17318-C5DD-614C-B23C-98658BC1A3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E806E-1E80-244B-B5DF-151BB2ABB5C3}" type="datetimeFigureOut">
              <a:rPr lang="fr-FR" smtClean="0"/>
              <a:t>10/06/2023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395E16-9DD6-424E-9FD8-90B3C9DD67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E28CCD-9AAA-8444-80BF-A7945FEB3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1A2FA-A8FF-7D49-879B-719329921D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04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ndRg7ftn8W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4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microsoft.com/office/2007/relationships/hdphoto" Target="../media/hdphoto2.wdp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8124F637-3061-B140-AB47-A178DB9677EF}"/>
              </a:ext>
            </a:extLst>
          </p:cNvPr>
          <p:cNvSpPr txBox="1">
            <a:spLocks/>
          </p:cNvSpPr>
          <p:nvPr/>
        </p:nvSpPr>
        <p:spPr>
          <a:xfrm>
            <a:off x="737992" y="1853853"/>
            <a:ext cx="10515600" cy="29654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7200" b="1" dirty="0">
                <a:latin typeface="Love Roulette" panose="02000500000000000000" pitchFamily="2" charset="0"/>
              </a:rPr>
              <a:t>Pourquoi apprendre le chinois*?</a:t>
            </a:r>
          </a:p>
          <a:p>
            <a:pPr algn="ctr"/>
            <a:endParaRPr lang="fr-FR" sz="4800" b="1" dirty="0"/>
          </a:p>
          <a:p>
            <a:pPr algn="ctr"/>
            <a:r>
              <a:rPr lang="zh-CN" altLang="fr-FR" sz="7200" b="1" dirty="0">
                <a:latin typeface="KaiTi" panose="02010609060101010101" pitchFamily="49" charset="-122"/>
                <a:ea typeface="KaiTi" panose="02010609060101010101" pitchFamily="49" charset="-122"/>
              </a:rPr>
              <a:t>为什么学汉语？</a:t>
            </a:r>
            <a:endParaRPr lang="fr-FR" sz="7200" b="1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A834EB2-49C6-5441-982F-7072E86D9CE2}"/>
              </a:ext>
            </a:extLst>
          </p:cNvPr>
          <p:cNvSpPr txBox="1"/>
          <p:nvPr/>
        </p:nvSpPr>
        <p:spPr>
          <a:xfrm>
            <a:off x="10801351" y="1484521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*mandarin</a:t>
            </a:r>
          </a:p>
        </p:txBody>
      </p:sp>
    </p:spTree>
    <p:extLst>
      <p:ext uri="{BB962C8B-B14F-4D97-AF65-F5344CB8AC3E}">
        <p14:creationId xmlns:p14="http://schemas.microsoft.com/office/powerpoint/2010/main" val="352599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5D7C96-0DC5-2F42-97BB-3473CEB9A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4" y="1736724"/>
            <a:ext cx="10515600" cy="3035301"/>
          </a:xfrm>
        </p:spPr>
        <p:txBody>
          <a:bodyPr>
            <a:normAutofit/>
          </a:bodyPr>
          <a:lstStyle/>
          <a:p>
            <a: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En classe de chinois au collège, </a:t>
            </a:r>
            <a:b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</a:br>
            <a: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les élèves travaillent beaucoup à l’oral </a:t>
            </a:r>
            <a:b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</a:br>
            <a: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  <a:t/>
            </a:r>
            <a:b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</a:br>
            <a: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		</a:t>
            </a:r>
          </a:p>
        </p:txBody>
      </p:sp>
      <p:sp>
        <p:nvSpPr>
          <p:cNvPr id="4" name="Flèche vers la droite 3">
            <a:extLst>
              <a:ext uri="{FF2B5EF4-FFF2-40B4-BE49-F238E27FC236}">
                <a16:creationId xmlns:a16="http://schemas.microsoft.com/office/drawing/2014/main" id="{462A2D9C-C42B-ED40-9D8D-8BE3ACEA847C}"/>
              </a:ext>
            </a:extLst>
          </p:cNvPr>
          <p:cNvSpPr/>
          <p:nvPr/>
        </p:nvSpPr>
        <p:spPr>
          <a:xfrm>
            <a:off x="1137443" y="3582990"/>
            <a:ext cx="942975" cy="48577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D9C301-EC27-D84E-8F81-1001F52348AC}"/>
              </a:ext>
            </a:extLst>
          </p:cNvPr>
          <p:cNvSpPr/>
          <p:nvPr/>
        </p:nvSpPr>
        <p:spPr>
          <a:xfrm>
            <a:off x="2205037" y="3254374"/>
            <a:ext cx="7772400" cy="179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Noteworthy Light" panose="02000400000000000000" pitchFamily="2" charset="77"/>
                <a:ea typeface="Noteworthy Light" panose="02000400000000000000" pitchFamily="2" charset="77"/>
              </a:rPr>
              <a:t>Une assistante de langue qui vient généralement de Chine intervient tout au long de l’année</a:t>
            </a:r>
            <a:endParaRPr lang="fr-FR" sz="3200" dirty="0">
              <a:solidFill>
                <a:schemeClr val="tx1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2148B84-6A11-994C-8B9C-5FE9044EE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1960" y="4336191"/>
            <a:ext cx="1819275" cy="195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30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3C7520-5111-A349-A9BE-DFBDBEB2D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5" y="2672463"/>
            <a:ext cx="1051560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Apprendre une langue, c’est aussi découvrir une autre culture, une autre façon de penser.</a:t>
            </a:r>
          </a:p>
          <a:p>
            <a:pPr marL="0" indent="0">
              <a:buNone/>
            </a:pPr>
            <a:endParaRPr lang="fr-FR" sz="36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pPr marL="0" indent="0">
              <a:buNone/>
            </a:pPr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L’apprentissage du chinois permet de cultiver l’ouverture d’esprit et de bousculer sa vision des choses.</a:t>
            </a:r>
          </a:p>
          <a:p>
            <a:pPr marL="0" indent="0">
              <a:buNone/>
            </a:pPr>
            <a:endParaRPr lang="fr-FR" sz="32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pPr marL="0" indent="0">
              <a:buNone/>
            </a:pPr>
            <a:r>
              <a:rPr lang="fr-FR" sz="4000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      Apprendre le chinois, c’est s’ouvrir au </a:t>
            </a:r>
            <a:r>
              <a:rPr lang="fr-FR" sz="4000" b="1" dirty="0" smtClean="0">
                <a:latin typeface="Noteworthy Light" panose="02000400000000000000" pitchFamily="2" charset="77"/>
                <a:ea typeface="Noteworthy Light" panose="02000400000000000000" pitchFamily="2" charset="77"/>
              </a:rPr>
              <a:t>monde !</a:t>
            </a:r>
            <a:endParaRPr lang="fr-FR" sz="4000" b="1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pPr marL="0" indent="0">
              <a:buNone/>
            </a:pPr>
            <a:endParaRPr lang="fr-FR" sz="36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pPr marL="0" indent="0">
              <a:buNone/>
            </a:pPr>
            <a:endParaRPr lang="fr-FR" sz="32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A9104E-AA2F-2444-B0F2-A7990351A75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E2B7B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951008" y="225099"/>
            <a:ext cx="2721262" cy="26087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9DA31CB-BDFA-6645-87C0-C05136F805CA}"/>
              </a:ext>
            </a:extLst>
          </p:cNvPr>
          <p:cNvSpPr/>
          <p:nvPr/>
        </p:nvSpPr>
        <p:spPr>
          <a:xfrm>
            <a:off x="2702875" y="282349"/>
            <a:ext cx="56509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48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Le chinois, ça </a:t>
            </a:r>
            <a:r>
              <a:rPr lang="fr-FR" sz="4800" dirty="0" smtClean="0">
                <a:latin typeface="Noteworthy Light" panose="02000400000000000000" pitchFamily="2" charset="77"/>
                <a:ea typeface="Noteworthy Light" panose="02000400000000000000" pitchFamily="2" charset="77"/>
              </a:rPr>
              <a:t>cultive !</a:t>
            </a:r>
            <a:endParaRPr lang="fr-FR" sz="48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4482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CF122F-7EB5-0741-900A-53F308721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4075" y="1162843"/>
            <a:ext cx="10515600" cy="1325563"/>
          </a:xfrm>
        </p:spPr>
        <p:txBody>
          <a:bodyPr/>
          <a:lstStyle/>
          <a:p>
            <a:r>
              <a:rPr lang="fr-FR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Le chinois : une langue </a:t>
            </a:r>
            <a:r>
              <a:rPr lang="fr-FR" b="1" dirty="0" smtClean="0">
                <a:latin typeface="Noteworthy Light" panose="02000400000000000000" pitchFamily="2" charset="77"/>
                <a:ea typeface="Noteworthy Light" panose="02000400000000000000" pitchFamily="2" charset="77"/>
              </a:rPr>
              <a:t>d’avenir !</a:t>
            </a:r>
            <a:endParaRPr lang="fr-FR" b="1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3DE6E5C-676A-2C40-861D-B13720003251}"/>
              </a:ext>
            </a:extLst>
          </p:cNvPr>
          <p:cNvSpPr txBox="1"/>
          <p:nvPr/>
        </p:nvSpPr>
        <p:spPr>
          <a:xfrm>
            <a:off x="678516" y="2311308"/>
            <a:ext cx="1032986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&gt;Le chinois est un atout majeur dans le monde du travail et permet de faire la différence</a:t>
            </a:r>
          </a:p>
          <a:p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 </a:t>
            </a:r>
          </a:p>
          <a:p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&gt;Les échanges avec la Chine sont largement développés dans le monde entier, au niveau touristique, commercial, culturel, économique, diplomatique …</a:t>
            </a:r>
          </a:p>
          <a:p>
            <a:endParaRPr lang="fr-FR" sz="36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endParaRPr lang="fr-FR" sz="36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endParaRPr lang="fr-FR" sz="36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endParaRPr lang="fr-FR" sz="36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47EEBA0-6291-564A-AB3D-DEAABF9B53A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E2B7B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0246701" y="5027562"/>
            <a:ext cx="1909398" cy="18304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389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1982" y="3857670"/>
            <a:ext cx="1151426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150 universités, instituts et grandes écoles :</a:t>
            </a:r>
          </a:p>
          <a:p>
            <a:r>
              <a:rPr lang="fr-FR" sz="2800" dirty="0"/>
              <a:t>Institut national des sciences appliquées (INSA) à Lyon</a:t>
            </a:r>
          </a:p>
          <a:p>
            <a:r>
              <a:rPr lang="fr-FR" sz="2800" dirty="0"/>
              <a:t>Ecole Centrale de Lyon</a:t>
            </a:r>
          </a:p>
          <a:p>
            <a:r>
              <a:rPr lang="fr-FR" sz="2800" dirty="0" err="1"/>
              <a:t>lHEC</a:t>
            </a:r>
            <a:endParaRPr lang="fr-FR" sz="2800" dirty="0"/>
          </a:p>
          <a:p>
            <a:r>
              <a:rPr lang="fr-FR" sz="2800" dirty="0"/>
              <a:t>EDHEC</a:t>
            </a:r>
          </a:p>
          <a:p>
            <a:r>
              <a:rPr lang="fr-FR" sz="2400" b="1" dirty="0">
                <a:solidFill>
                  <a:srgbClr val="C00000"/>
                </a:solidFill>
                <a:latin typeface="Papyrus" panose="03070502060502030205" pitchFamily="66" charset="0"/>
              </a:rPr>
              <a:t>Tous ces établissements ont une filière et un double cursus en partenariat avec la Chine.</a:t>
            </a:r>
          </a:p>
        </p:txBody>
      </p:sp>
      <p:sp>
        <p:nvSpPr>
          <p:cNvPr id="3" name="Rectangle 2"/>
          <p:cNvSpPr/>
          <p:nvPr/>
        </p:nvSpPr>
        <p:spPr>
          <a:xfrm>
            <a:off x="3077718" y="557379"/>
            <a:ext cx="56475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800" b="1" dirty="0">
                <a:solidFill>
                  <a:srgbClr val="C00000"/>
                </a:solidFill>
                <a:latin typeface="Papyrus" panose="03070502060502030205" pitchFamily="66" charset="0"/>
              </a:rPr>
              <a:t>Etudes Supérieures</a:t>
            </a:r>
          </a:p>
        </p:txBody>
      </p:sp>
      <p:sp>
        <p:nvSpPr>
          <p:cNvPr id="8" name="Rectangle 7"/>
          <p:cNvSpPr/>
          <p:nvPr/>
        </p:nvSpPr>
        <p:spPr>
          <a:xfrm>
            <a:off x="452263" y="1894835"/>
            <a:ext cx="1124443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28 départements universitaires en LEA (Langues Etrangères Appliquées) et LLCE (Langues Littérature et Civilisation Etrangère)</a:t>
            </a:r>
          </a:p>
          <a:p>
            <a:r>
              <a:rPr lang="fr-FR" sz="2800" dirty="0"/>
              <a:t>Une formation de chinois à l’ESIT (Ecole Supérieure d’Interprètes et de Traducteurs)</a:t>
            </a:r>
          </a:p>
        </p:txBody>
      </p:sp>
      <p:sp>
        <p:nvSpPr>
          <p:cNvPr id="12" name="Ellipse 11"/>
          <p:cNvSpPr/>
          <p:nvPr/>
        </p:nvSpPr>
        <p:spPr>
          <a:xfrm>
            <a:off x="11696700" y="6581775"/>
            <a:ext cx="209550" cy="25717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3382187" y="3534505"/>
            <a:ext cx="333440" cy="35242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775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D615BC-FF2F-5044-872C-DD1A3043A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83BC60-D8DE-CF41-AD73-5BFFDED69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C3176ED-335F-F840-B652-6B2AE125F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57" y="628651"/>
            <a:ext cx="11573886" cy="606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95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CCBE58-153D-6F41-9E05-FF6175BE9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524" y="2524405"/>
            <a:ext cx="105791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		mémoire visuelle</a:t>
            </a:r>
          </a:p>
          <a:p>
            <a:pPr marL="0" indent="0">
              <a:buNone/>
            </a:pPr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			 mémoire gestuelle</a:t>
            </a:r>
          </a:p>
          <a:p>
            <a:pPr marL="0" indent="0" algn="ctr">
              <a:buNone/>
            </a:pPr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		mémoire auditive </a:t>
            </a:r>
          </a:p>
          <a:p>
            <a:pPr marL="0" indent="0" algn="ctr">
              <a:buNone/>
            </a:pPr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				persévérance</a:t>
            </a:r>
          </a:p>
          <a:p>
            <a:pPr marL="0" indent="0" algn="ctr">
              <a:buNone/>
            </a:pPr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			culture						</a:t>
            </a:r>
          </a:p>
          <a:p>
            <a:pPr marL="0" indent="0" algn="ctr">
              <a:buNone/>
            </a:pPr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sens de la déduction </a:t>
            </a:r>
          </a:p>
          <a:p>
            <a:pPr marL="0" indent="0" algn="ctr">
              <a:buNone/>
            </a:pPr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 		logique ….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BE4AA8-741A-0F4C-86A8-3008D9C4E075}"/>
              </a:ext>
            </a:extLst>
          </p:cNvPr>
          <p:cNvSpPr/>
          <p:nvPr/>
        </p:nvSpPr>
        <p:spPr>
          <a:xfrm>
            <a:off x="1512785" y="1693408"/>
            <a:ext cx="73243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48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Avec le chinois, on développe : </a:t>
            </a:r>
          </a:p>
        </p:txBody>
      </p:sp>
    </p:spTree>
    <p:extLst>
      <p:ext uri="{BB962C8B-B14F-4D97-AF65-F5344CB8AC3E}">
        <p14:creationId xmlns:p14="http://schemas.microsoft.com/office/powerpoint/2010/main" val="419696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927010-A51E-EA43-B6E6-FFA1483B1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187" y="236934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Le chinois </a:t>
            </a:r>
            <a:b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</a:br>
            <a: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est aussi </a:t>
            </a:r>
            <a:b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</a:br>
            <a: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une langue </a:t>
            </a:r>
            <a:b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</a:br>
            <a:r>
              <a:rPr lang="fr-FR" dirty="0" smtClean="0">
                <a:latin typeface="Noteworthy Light" panose="02000400000000000000" pitchFamily="2" charset="77"/>
                <a:ea typeface="Noteworthy Light" panose="02000400000000000000" pitchFamily="2" charset="77"/>
              </a:rPr>
              <a:t>artistique !</a:t>
            </a:r>
            <a:endParaRPr lang="fr-FR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A7A83BF-8B0F-8A41-9968-A977FF7B9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011" y="1116012"/>
            <a:ext cx="3813471" cy="515778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33C39BD-92F9-EB45-A27A-1D1C5B2A5DCA}"/>
              </a:ext>
            </a:extLst>
          </p:cNvPr>
          <p:cNvSpPr txBox="1"/>
          <p:nvPr/>
        </p:nvSpPr>
        <p:spPr>
          <a:xfrm>
            <a:off x="7994121" y="2734370"/>
            <a:ext cx="3905604" cy="3539430"/>
          </a:xfrm>
          <a:prstGeom prst="rect">
            <a:avLst/>
          </a:prstGeom>
          <a:noFill/>
          <a:ln>
            <a:solidFill>
              <a:srgbClr val="49332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La calligraphie chinoise est connue </a:t>
            </a:r>
          </a:p>
          <a:p>
            <a:pPr algn="ctr"/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dans le monde entier et la  dimension esthétique des caractères chinois est </a:t>
            </a:r>
            <a:r>
              <a:rPr lang="fr-FR" sz="3200" dirty="0" smtClean="0">
                <a:latin typeface="Noteworthy Light" panose="02000400000000000000" pitchFamily="2" charset="77"/>
                <a:ea typeface="Noteworthy Light" panose="02000400000000000000" pitchFamily="2" charset="77"/>
              </a:rPr>
              <a:t>fascinante !</a:t>
            </a:r>
            <a:endParaRPr lang="fr-FR" sz="32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88057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94DD30-329A-D946-9D62-91B63800A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825" y="563562"/>
            <a:ext cx="10515600" cy="1262063"/>
          </a:xfrm>
        </p:spPr>
        <p:txBody>
          <a:bodyPr/>
          <a:lstStyle/>
          <a:p>
            <a:r>
              <a:rPr lang="fr-FR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Quelques liens utiles…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359E85-2A36-FF48-8C4C-BDB4EEDAF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5624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200" dirty="0">
              <a:solidFill>
                <a:srgbClr val="493323"/>
              </a:solidFill>
            </a:endParaRPr>
          </a:p>
          <a:p>
            <a:pPr marL="0" indent="0">
              <a:buNone/>
            </a:pPr>
            <a:r>
              <a:rPr lang="fr-FR" sz="3200" dirty="0">
                <a:solidFill>
                  <a:srgbClr val="D3838B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https://youtu.be/ndRg7ftn8W8</a:t>
            </a:r>
            <a:endParaRPr lang="fr-FR" sz="3200" dirty="0">
              <a:solidFill>
                <a:srgbClr val="D3838B"/>
              </a:solidFill>
            </a:endParaRPr>
          </a:p>
          <a:p>
            <a:pPr marL="0" indent="0">
              <a:buNone/>
            </a:pPr>
            <a:endParaRPr lang="fr-FR" sz="3200" dirty="0">
              <a:solidFill>
                <a:srgbClr val="D3838B"/>
              </a:solidFill>
            </a:endParaRPr>
          </a:p>
          <a:p>
            <a:pPr marL="0" indent="0">
              <a:buNone/>
            </a:pPr>
            <a:r>
              <a:rPr lang="fr-FR" sz="3200" dirty="0">
                <a:solidFill>
                  <a:srgbClr val="D3838B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https://youtu.be/ndRg7ftn8W8</a:t>
            </a:r>
            <a:endParaRPr lang="fr-FR" sz="3200" dirty="0">
              <a:solidFill>
                <a:srgbClr val="D3838B"/>
              </a:solidFill>
            </a:endParaRPr>
          </a:p>
          <a:p>
            <a:pPr marL="0" indent="0">
              <a:buNone/>
            </a:pPr>
            <a:endParaRPr lang="fr-FR" sz="3200" dirty="0">
              <a:solidFill>
                <a:srgbClr val="4933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81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316E685-96B1-8F47-9C8D-2829B85C3620}"/>
              </a:ext>
            </a:extLst>
          </p:cNvPr>
          <p:cNvSpPr/>
          <p:nvPr/>
        </p:nvSpPr>
        <p:spPr>
          <a:xfrm>
            <a:off x="592079" y="1764343"/>
            <a:ext cx="113847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5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&gt;Le chinois est la langue la plus parlée au monde et la langue la plus étudiée après l’anglais</a:t>
            </a:r>
          </a:p>
          <a:p>
            <a:endParaRPr lang="fr-FR" sz="35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r>
              <a:rPr lang="fr-FR" sz="35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&gt;Près d’1 personne sur 5 parle chinois (Chine, Taïwan, Singapour, Malaisie + toute la diaspora Chinoise)</a:t>
            </a:r>
          </a:p>
          <a:p>
            <a:endParaRPr lang="fr-FR" sz="35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r>
              <a:rPr lang="fr-FR" sz="35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	&gt;La Chine est la 2</a:t>
            </a:r>
            <a:r>
              <a:rPr lang="fr-FR" sz="3500" baseline="300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e</a:t>
            </a:r>
            <a:r>
              <a:rPr lang="fr-FR" sz="35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 puissance économique mondiale</a:t>
            </a:r>
          </a:p>
          <a:p>
            <a:endParaRPr lang="fr-FR" sz="35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4076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92960" y="705270"/>
            <a:ext cx="10515600" cy="1325563"/>
          </a:xfrm>
        </p:spPr>
        <p:txBody>
          <a:bodyPr/>
          <a:lstStyle/>
          <a:p>
            <a:r>
              <a:rPr lang="fr-FR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Le chinois en LVB </a:t>
            </a:r>
            <a:br>
              <a:rPr lang="fr-FR" b="1" dirty="0">
                <a:latin typeface="Noteworthy Light" panose="02000400000000000000" pitchFamily="2" charset="77"/>
                <a:ea typeface="Noteworthy Light" panose="02000400000000000000" pitchFamily="2" charset="77"/>
              </a:rPr>
            </a:br>
            <a:r>
              <a:rPr lang="fr-FR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en 5</a:t>
            </a:r>
            <a:r>
              <a:rPr lang="fr-FR" b="1" baseline="300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ème</a:t>
            </a:r>
            <a:r>
              <a:rPr lang="fr-FR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 c’est ….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346042-A766-3145-8280-5C59BFE137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626" y="3776663"/>
            <a:ext cx="3776662" cy="30956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46E42E8-A874-B047-87EF-69B943AABD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 flipH="1">
            <a:off x="669843" y="3742116"/>
            <a:ext cx="410107" cy="174979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D1E4D21-FD4A-8D49-B3C6-A53A6E9788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 flipH="1">
            <a:off x="669843" y="3197850"/>
            <a:ext cx="410107" cy="174979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77C4AE32-00E1-1147-8984-10F0F6CA0E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 flipH="1">
            <a:off x="669843" y="2476063"/>
            <a:ext cx="410107" cy="174979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3CBC913-A414-974F-87F8-F3835A28B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 flipH="1">
            <a:off x="669841" y="1909150"/>
            <a:ext cx="410107" cy="17497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5CD38DC5-FF8B-A742-AB6E-A99AC58341EB}"/>
              </a:ext>
            </a:extLst>
          </p:cNvPr>
          <p:cNvSpPr/>
          <p:nvPr/>
        </p:nvSpPr>
        <p:spPr>
          <a:xfrm>
            <a:off x="1951733" y="2559392"/>
            <a:ext cx="47952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2h30 de chinois par semaine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D6D0556-A7B8-834F-8454-DE4C93D9FE41}"/>
              </a:ext>
            </a:extLst>
          </p:cNvPr>
          <p:cNvSpPr/>
          <p:nvPr/>
        </p:nvSpPr>
        <p:spPr>
          <a:xfrm>
            <a:off x="1951733" y="3164272"/>
            <a:ext cx="65785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Apprendre à écrire, lire et parler le chinois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4D54CC-5C8C-F042-B5FE-8AD24A44628D}"/>
              </a:ext>
            </a:extLst>
          </p:cNvPr>
          <p:cNvSpPr/>
          <p:nvPr/>
        </p:nvSpPr>
        <p:spPr>
          <a:xfrm>
            <a:off x="1951733" y="3822874"/>
            <a:ext cx="45129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Découvrir la culture chinoise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749E01F-9D6E-6F41-97CD-A0D0A8F37CF3}"/>
              </a:ext>
            </a:extLst>
          </p:cNvPr>
          <p:cNvSpPr/>
          <p:nvPr/>
        </p:nvSpPr>
        <p:spPr>
          <a:xfrm>
            <a:off x="1951733" y="4401415"/>
            <a:ext cx="64924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Découvrir une autre façon de </a:t>
            </a:r>
            <a:r>
              <a:rPr lang="fr-FR" sz="3200" dirty="0" smtClean="0">
                <a:latin typeface="Noteworthy Light" panose="02000400000000000000" pitchFamily="2" charset="77"/>
                <a:ea typeface="Noteworthy Light" panose="02000400000000000000" pitchFamily="2" charset="77"/>
              </a:rPr>
              <a:t>penser</a:t>
            </a:r>
            <a:endParaRPr lang="fr-FR" sz="32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E422911-BAF1-A543-849C-A804081D76DE}"/>
              </a:ext>
            </a:extLst>
          </p:cNvPr>
          <p:cNvSpPr/>
          <p:nvPr/>
        </p:nvSpPr>
        <p:spPr>
          <a:xfrm>
            <a:off x="102484" y="5060017"/>
            <a:ext cx="8315325" cy="1597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800" dirty="0">
                <a:solidFill>
                  <a:schemeClr val="tx1"/>
                </a:solidFill>
                <a:latin typeface="Noteworthy Light" panose="02000400000000000000" pitchFamily="2" charset="77"/>
                <a:ea typeface="Noteworthy Light" panose="02000400000000000000" pitchFamily="2" charset="77"/>
              </a:rPr>
              <a:t>Le chinois se poursuit jusqu’au baccalauréat </a:t>
            </a:r>
          </a:p>
          <a:p>
            <a:r>
              <a:rPr lang="fr-FR" sz="2800" dirty="0">
                <a:solidFill>
                  <a:schemeClr val="tx1"/>
                </a:solidFill>
                <a:latin typeface="Noteworthy Light" panose="02000400000000000000" pitchFamily="2" charset="77"/>
                <a:ea typeface="Noteworthy Light" panose="02000400000000000000" pitchFamily="2" charset="77"/>
              </a:rPr>
              <a:t>avec la possibilité de partir en Chine au </a:t>
            </a:r>
            <a:r>
              <a:rPr lang="fr-FR" sz="2800" dirty="0" smtClean="0">
                <a:solidFill>
                  <a:schemeClr val="tx1"/>
                </a:solidFill>
                <a:latin typeface="Noteworthy Light" panose="02000400000000000000" pitchFamily="2" charset="77"/>
                <a:ea typeface="Noteworthy Light" panose="02000400000000000000" pitchFamily="2" charset="77"/>
              </a:rPr>
              <a:t>lycée !</a:t>
            </a:r>
            <a:endParaRPr lang="fr-FR" sz="2800" dirty="0">
              <a:solidFill>
                <a:schemeClr val="tx1"/>
              </a:solidFill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2328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21B279-8A0F-D74C-AA0D-ABC10FD1B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601" y="143102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Tout le monde peut apprendre le chinois! </a:t>
            </a:r>
            <a:endParaRPr lang="fr-FR" sz="32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pPr marL="0" indent="0">
              <a:buNone/>
            </a:pPr>
            <a:endParaRPr lang="fr-FR" sz="105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pPr marL="0" indent="0">
              <a:buNone/>
            </a:pPr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Pour cela il faut: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7A235A-6D88-294A-8C5B-6E596AA4DA5F}"/>
              </a:ext>
            </a:extLst>
          </p:cNvPr>
          <p:cNvSpPr/>
          <p:nvPr/>
        </p:nvSpPr>
        <p:spPr>
          <a:xfrm>
            <a:off x="698698" y="2908869"/>
            <a:ext cx="86440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-être intéressé par la Chine et la culture asiatique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76865-C35A-CC41-AD64-0909126EE8C5}"/>
              </a:ext>
            </a:extLst>
          </p:cNvPr>
          <p:cNvSpPr/>
          <p:nvPr/>
        </p:nvSpPr>
        <p:spPr>
          <a:xfrm>
            <a:off x="698698" y="3586223"/>
            <a:ext cx="92300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-aimer écrire, vouloir apprendre une nouvelle écriture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97F5C8-EDE9-314A-B6E9-19D75D3E32EA}"/>
              </a:ext>
            </a:extLst>
          </p:cNvPr>
          <p:cNvSpPr/>
          <p:nvPr/>
        </p:nvSpPr>
        <p:spPr>
          <a:xfrm>
            <a:off x="698698" y="4232554"/>
            <a:ext cx="54672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-être curieux et ouvert d’esprit</a:t>
            </a:r>
            <a:endParaRPr lang="fr-FR" sz="36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B27685B-3F46-BD42-94F9-164FE03F3417}"/>
              </a:ext>
            </a:extLst>
          </p:cNvPr>
          <p:cNvSpPr txBox="1"/>
          <p:nvPr/>
        </p:nvSpPr>
        <p:spPr>
          <a:xfrm>
            <a:off x="1209869" y="4751308"/>
            <a:ext cx="9701971" cy="1569660"/>
          </a:xfrm>
          <a:prstGeom prst="rect">
            <a:avLst/>
          </a:prstGeom>
          <a:solidFill>
            <a:schemeClr val="bg1"/>
          </a:solidFill>
          <a:ln>
            <a:solidFill>
              <a:srgbClr val="49332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ea typeface="Noteworthy Light" panose="02000400000000000000" pitchFamily="2" charset="77"/>
              </a:rPr>
              <a:t>Attention </a:t>
            </a:r>
            <a:r>
              <a:rPr lang="fr-FR" sz="3200" b="1" dirty="0">
                <a:ea typeface="Noteworthy Light" panose="02000400000000000000" pitchFamily="2" charset="77"/>
              </a:rPr>
              <a:t>aux idées reçues et aux </a:t>
            </a:r>
            <a:r>
              <a:rPr lang="fr-FR" sz="3200" b="1" dirty="0" smtClean="0">
                <a:ea typeface="Noteworthy Light" panose="02000400000000000000" pitchFamily="2" charset="77"/>
              </a:rPr>
              <a:t>clichés !  </a:t>
            </a:r>
            <a:endParaRPr lang="fr-FR" sz="3200" b="1" dirty="0">
              <a:ea typeface="Noteworthy Light" panose="02000400000000000000" pitchFamily="2" charset="77"/>
            </a:endParaRPr>
          </a:p>
          <a:p>
            <a:pPr algn="ctr"/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Le chinois n’est pas plus difficile que les autres </a:t>
            </a:r>
            <a:r>
              <a:rPr lang="fr-FR" sz="3200" dirty="0" smtClean="0">
                <a:latin typeface="Noteworthy Light" panose="02000400000000000000" pitchFamily="2" charset="77"/>
                <a:ea typeface="Noteworthy Light" panose="02000400000000000000" pitchFamily="2" charset="77"/>
              </a:rPr>
              <a:t>langues… </a:t>
            </a:r>
            <a:endParaRPr lang="fr-FR" sz="32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pPr algn="ctr"/>
            <a:r>
              <a:rPr lang="fr-FR" sz="32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 C’est une langue distante mais </a:t>
            </a:r>
            <a:r>
              <a:rPr lang="fr-FR" sz="3200" dirty="0" smtClean="0">
                <a:latin typeface="Noteworthy Light" panose="02000400000000000000" pitchFamily="2" charset="77"/>
                <a:ea typeface="Noteworthy Light" panose="02000400000000000000" pitchFamily="2" charset="77"/>
              </a:rPr>
              <a:t>accessible.</a:t>
            </a:r>
            <a:endParaRPr lang="fr-FR" sz="32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2345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206DF9-4AEE-D045-ADE3-63119B258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707" y="1198802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fr-FR" sz="5400" b="1" dirty="0">
                <a:latin typeface="KaiTi" panose="02010609060101010101" pitchFamily="49" charset="-122"/>
                <a:ea typeface="KaiTi" panose="02010609060101010101" pitchFamily="49" charset="-122"/>
              </a:rPr>
              <a:t>汉字</a:t>
            </a:r>
            <a:endParaRPr lang="fr-FR" sz="5400" b="1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B67E1F-D945-764E-9A60-8647CC90D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301" y="1680572"/>
            <a:ext cx="11353800" cy="4338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600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Pas d’alphabet en chinois :</a:t>
            </a:r>
          </a:p>
          <a:p>
            <a:pPr marL="0" indent="0" algn="ctr">
              <a:buNone/>
            </a:pPr>
            <a:r>
              <a:rPr lang="fr-FR" sz="3600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 c’est une langue qui s’apprend différemment</a:t>
            </a:r>
          </a:p>
          <a:p>
            <a:pPr marL="0" indent="0">
              <a:buNone/>
            </a:pPr>
            <a:endParaRPr lang="fr-FR" sz="24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pPr marL="0" indent="0">
              <a:buNone/>
            </a:pPr>
            <a:endParaRPr lang="fr-FR" sz="24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pPr marL="0" indent="0">
              <a:buNone/>
            </a:pPr>
            <a:endParaRPr lang="fr-FR" sz="24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  <a:p>
            <a:pPr marL="0" indent="0">
              <a:buNone/>
            </a:pPr>
            <a:r>
              <a:rPr lang="fr-FR" sz="24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	</a:t>
            </a:r>
            <a:endParaRPr lang="fr-FR" sz="20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BDBA2C0-5EB7-8740-A187-C986D113401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E2B7B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028950" y="52377"/>
            <a:ext cx="1698431" cy="16281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1B5BD854-5E26-BB40-98B1-4317B924B90B}"/>
              </a:ext>
            </a:extLst>
          </p:cNvPr>
          <p:cNvSpPr txBox="1">
            <a:spLocks/>
          </p:cNvSpPr>
          <p:nvPr/>
        </p:nvSpPr>
        <p:spPr>
          <a:xfrm>
            <a:off x="5053794" y="2806527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fr-FR" sz="26000" dirty="0">
                <a:latin typeface="KaiTi" panose="02010609060101010101" pitchFamily="49" charset="-122"/>
                <a:ea typeface="KaiTi" panose="02010609060101010101" pitchFamily="49" charset="-122"/>
              </a:rPr>
              <a:t>串</a:t>
            </a:r>
            <a:endParaRPr lang="fr-FR" sz="26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4DC2F4-78A9-8446-9954-77FE4A2A48B9}"/>
              </a:ext>
            </a:extLst>
          </p:cNvPr>
          <p:cNvSpPr/>
          <p:nvPr/>
        </p:nvSpPr>
        <p:spPr>
          <a:xfrm>
            <a:off x="663298" y="3687247"/>
            <a:ext cx="67737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Un caractère est un dessin, une idée…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61A646-1CC4-8E40-AF6B-F5723D0BBE95}"/>
              </a:ext>
            </a:extLst>
          </p:cNvPr>
          <p:cNvSpPr/>
          <p:nvPr/>
        </p:nvSpPr>
        <p:spPr>
          <a:xfrm>
            <a:off x="1472301" y="5089675"/>
            <a:ext cx="57243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Voici l’écriture du mot  brochette</a:t>
            </a:r>
          </a:p>
        </p:txBody>
      </p:sp>
    </p:spTree>
    <p:extLst>
      <p:ext uri="{BB962C8B-B14F-4D97-AF65-F5344CB8AC3E}">
        <p14:creationId xmlns:p14="http://schemas.microsoft.com/office/powerpoint/2010/main" val="239495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E572151-DF73-884D-B0B8-33DD0BFAD41A}"/>
              </a:ext>
            </a:extLst>
          </p:cNvPr>
          <p:cNvSpPr/>
          <p:nvPr/>
        </p:nvSpPr>
        <p:spPr>
          <a:xfrm>
            <a:off x="3133258" y="896253"/>
            <a:ext cx="573432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Le chinois c’est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          u</a:t>
            </a: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eworthy Light" panose="02000400000000000000" pitchFamily="2" charset="77"/>
                <a:ea typeface="Noteworthy Light" panose="02000400000000000000" pitchFamily="2" charset="77"/>
              </a:rPr>
              <a:t>ne « autre </a:t>
            </a:r>
            <a:r>
              <a:rPr lang="fr-FR" sz="3600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logique</a:t>
            </a: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eworthy Light" panose="02000400000000000000" pitchFamily="2" charset="77"/>
                <a:ea typeface="Noteworthy Light" panose="02000400000000000000" pitchFamily="2" charset="77"/>
              </a:rPr>
              <a:t> »…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A3C9DD-FFEB-8645-B238-84BD80D5E419}"/>
              </a:ext>
            </a:extLst>
          </p:cNvPr>
          <p:cNvSpPr/>
          <p:nvPr/>
        </p:nvSpPr>
        <p:spPr>
          <a:xfrm>
            <a:off x="1855884" y="2346217"/>
            <a:ext cx="23487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eworthy Light" panose="02000400000000000000" pitchFamily="2" charset="77"/>
                <a:ea typeface="Noteworthy Light" panose="02000400000000000000" pitchFamily="2" charset="77"/>
                <a:cs typeface="Calibri Light"/>
                <a:sym typeface="Calibri Light"/>
              </a:rPr>
              <a:t>…un arbre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7FF608-A498-644A-907E-F07FDC06DADF}"/>
              </a:ext>
            </a:extLst>
          </p:cNvPr>
          <p:cNvSpPr/>
          <p:nvPr/>
        </p:nvSpPr>
        <p:spPr>
          <a:xfrm>
            <a:off x="130543" y="1591854"/>
            <a:ext cx="6506816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fr-FR" sz="1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木</a:t>
            </a:r>
            <a:endParaRPr kumimoji="0" lang="fr-FR" sz="115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21DB07-BE51-884B-B1DA-998B0EEFE5DF}"/>
              </a:ext>
            </a:extLst>
          </p:cNvPr>
          <p:cNvSpPr/>
          <p:nvPr/>
        </p:nvSpPr>
        <p:spPr>
          <a:xfrm>
            <a:off x="91408" y="3016197"/>
            <a:ext cx="6506816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fr-FR" sz="1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木</a:t>
            </a:r>
            <a:r>
              <a:rPr kumimoji="0" lang="fr-FR" altLang="zh-CN" sz="1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+</a:t>
            </a:r>
            <a:r>
              <a:rPr kumimoji="0" lang="zh-CN" altLang="fr-FR" sz="1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木</a:t>
            </a:r>
            <a:r>
              <a:rPr kumimoji="0" lang="fr-FR" altLang="zh-CN" sz="1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=</a:t>
            </a:r>
            <a:r>
              <a:rPr kumimoji="0" lang="zh-CN" altLang="fr-FR" sz="115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林</a:t>
            </a:r>
            <a:endParaRPr kumimoji="0" lang="fr-FR" sz="115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81AF77-A491-9743-BEB8-E380A538DF46}"/>
              </a:ext>
            </a:extLst>
          </p:cNvPr>
          <p:cNvSpPr/>
          <p:nvPr/>
        </p:nvSpPr>
        <p:spPr>
          <a:xfrm>
            <a:off x="6598224" y="3644035"/>
            <a:ext cx="25122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eworthy Light" panose="02000400000000000000" pitchFamily="2" charset="77"/>
                <a:ea typeface="Noteworthy Light" panose="02000400000000000000" pitchFamily="2" charset="77"/>
                <a:cs typeface="Calibri Light"/>
                <a:sym typeface="Calibri Light"/>
              </a:rPr>
              <a:t>…un bois</a:t>
            </a:r>
            <a:endParaRPr kumimoji="0" lang="fr-FR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3CAEBC-70DE-8B45-BE57-BCA761563223}"/>
              </a:ext>
            </a:extLst>
          </p:cNvPr>
          <p:cNvSpPr/>
          <p:nvPr/>
        </p:nvSpPr>
        <p:spPr>
          <a:xfrm>
            <a:off x="56389" y="4567365"/>
            <a:ext cx="8296431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fr-FR" sz="1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木</a:t>
            </a:r>
            <a:r>
              <a:rPr kumimoji="0" lang="fr-FR" altLang="zh-CN" sz="1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+</a:t>
            </a:r>
            <a:r>
              <a:rPr kumimoji="0" lang="zh-CN" altLang="fr-FR" sz="1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木</a:t>
            </a:r>
            <a:r>
              <a:rPr kumimoji="0" lang="fr-FR" altLang="zh-CN" sz="1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+</a:t>
            </a:r>
            <a:r>
              <a:rPr kumimoji="0" lang="zh-CN" altLang="fr-FR" sz="1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木</a:t>
            </a:r>
            <a:r>
              <a:rPr kumimoji="0" lang="fr-FR" altLang="zh-CN" sz="1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=</a:t>
            </a:r>
            <a:r>
              <a:rPr kumimoji="0" lang="zh-CN" altLang="fr-FR" sz="115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KaiTi" panose="02010609060101010101" pitchFamily="49" charset="-122"/>
                <a:ea typeface="KaiTi" panose="02010609060101010101" pitchFamily="49" charset="-122"/>
                <a:cs typeface="Calibri Light"/>
                <a:sym typeface="Calibri Light"/>
              </a:rPr>
              <a:t>森</a:t>
            </a:r>
            <a:endParaRPr kumimoji="0" lang="fr-FR" sz="115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84969B-C3DC-F444-A218-D5BDA202EC46}"/>
              </a:ext>
            </a:extLst>
          </p:cNvPr>
          <p:cNvSpPr/>
          <p:nvPr/>
        </p:nvSpPr>
        <p:spPr>
          <a:xfrm>
            <a:off x="8352820" y="5413660"/>
            <a:ext cx="27735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oteworthy Light" panose="02000400000000000000" pitchFamily="2" charset="77"/>
                <a:ea typeface="Noteworthy Light" panose="02000400000000000000" pitchFamily="2" charset="77"/>
                <a:cs typeface="Calibri Light"/>
                <a:sym typeface="Calibri Light"/>
              </a:rPr>
              <a:t>…une forêt</a:t>
            </a:r>
            <a:endParaRPr kumimoji="0" lang="fr-F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  <p:sp>
        <p:nvSpPr>
          <p:cNvPr id="2" name="Carré corné 1">
            <a:extLst>
              <a:ext uri="{FF2B5EF4-FFF2-40B4-BE49-F238E27FC236}">
                <a16:creationId xmlns:a16="http://schemas.microsoft.com/office/drawing/2014/main" id="{D92569C8-74CB-4746-8C5A-0A21F9090F12}"/>
              </a:ext>
            </a:extLst>
          </p:cNvPr>
          <p:cNvSpPr/>
          <p:nvPr/>
        </p:nvSpPr>
        <p:spPr>
          <a:xfrm>
            <a:off x="9272588" y="2219692"/>
            <a:ext cx="2600325" cy="2509471"/>
          </a:xfrm>
          <a:prstGeom prst="foldedCorner">
            <a:avLst>
              <a:gd name="adj" fmla="val 13251"/>
            </a:avLst>
          </a:prstGeom>
          <a:solidFill>
            <a:srgbClr val="D383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Une fois que l’on reconnaît un certain nombre d’éléments, cela aide énormément à comprendre d’autres caractères comme ici le lien avec les arbres.</a:t>
            </a:r>
          </a:p>
        </p:txBody>
      </p:sp>
    </p:spTree>
    <p:extLst>
      <p:ext uri="{BB962C8B-B14F-4D97-AF65-F5344CB8AC3E}">
        <p14:creationId xmlns:p14="http://schemas.microsoft.com/office/powerpoint/2010/main" val="133780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218CAFC-EBA5-B44E-9344-06A631B93048}"/>
              </a:ext>
            </a:extLst>
          </p:cNvPr>
          <p:cNvSpPr/>
          <p:nvPr/>
        </p:nvSpPr>
        <p:spPr>
          <a:xfrm>
            <a:off x="-1858048" y="1997739"/>
            <a:ext cx="106537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En chinois, un caractère est</a:t>
            </a:r>
          </a:p>
          <a:p>
            <a:pPr algn="ctr"/>
            <a:endParaRPr lang="fr-FR" sz="4000" dirty="0"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39895B-DCE4-A347-A64E-AE4191A5873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E2B7B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454226" y="4438510"/>
            <a:ext cx="1341438" cy="134143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A72F379-AD05-1547-9078-AFAB4BF0B199}"/>
              </a:ext>
            </a:extLst>
          </p:cNvPr>
          <p:cNvSpPr/>
          <p:nvPr/>
        </p:nvSpPr>
        <p:spPr>
          <a:xfrm>
            <a:off x="6471846" y="2090072"/>
            <a:ext cx="2417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Noteworthy Light" panose="02000400000000000000" pitchFamily="2" charset="77"/>
                <a:ea typeface="Noteworthy Light" panose="02000400000000000000" pitchFamily="2" charset="77"/>
              </a:rPr>
              <a:t>INVARIABLE 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48ACAF-79BD-CA41-A7F7-190AE3BB14A0}"/>
              </a:ext>
            </a:extLst>
          </p:cNvPr>
          <p:cNvSpPr/>
          <p:nvPr/>
        </p:nvSpPr>
        <p:spPr>
          <a:xfrm>
            <a:off x="1406948" y="2674847"/>
            <a:ext cx="82282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Il ne change jamais, pas de mauvaise surprise!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D8DA21-86DD-A948-8E8D-3570E32D898C}"/>
              </a:ext>
            </a:extLst>
          </p:cNvPr>
          <p:cNvSpPr/>
          <p:nvPr/>
        </p:nvSpPr>
        <p:spPr>
          <a:xfrm>
            <a:off x="362744" y="3556169"/>
            <a:ext cx="8255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Un caractère s’écrit toujours dans le même ordre et dans le même sens!</a:t>
            </a:r>
          </a:p>
          <a:p>
            <a:pPr algn="ctr"/>
            <a:r>
              <a:rPr lang="fr-FR" sz="3600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 exemple: manger </a:t>
            </a:r>
            <a:r>
              <a:rPr lang="zh-CN" altLang="fr-FR" sz="4400" dirty="0">
                <a:latin typeface="KaiTi" panose="02010609060101010101" pitchFamily="49" charset="-122"/>
                <a:ea typeface="KaiTi" panose="02010609060101010101" pitchFamily="49" charset="-122"/>
              </a:rPr>
              <a:t>吃</a:t>
            </a:r>
            <a:endParaRPr lang="fr-FR" sz="44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4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270F1B-00A4-3D43-B595-41DAC3B6D56B}"/>
              </a:ext>
            </a:extLst>
          </p:cNvPr>
          <p:cNvSpPr/>
          <p:nvPr/>
        </p:nvSpPr>
        <p:spPr>
          <a:xfrm>
            <a:off x="1044451" y="2587118"/>
            <a:ext cx="694664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pyrus" panose="03070502060502030205" pitchFamily="66" charset="0"/>
                <a:ea typeface="+mn-ea"/>
                <a:cs typeface="+mn-cs"/>
              </a:rPr>
              <a:t>…pas de genre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pyrus" panose="03070502060502030205" pitchFamily="66" charset="0"/>
                <a:ea typeface="+mn-ea"/>
                <a:cs typeface="+mn-cs"/>
              </a:rPr>
              <a:t>…pas de pluriel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pyrus" panose="03070502060502030205" pitchFamily="66" charset="0"/>
                <a:ea typeface="+mn-ea"/>
                <a:cs typeface="+mn-cs"/>
              </a:rPr>
              <a:t>…pas de temps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pyrus" panose="03070502060502030205" pitchFamily="66" charset="0"/>
                <a:ea typeface="+mn-ea"/>
                <a:cs typeface="+mn-cs"/>
              </a:rPr>
              <a:t>…pas de conjugaison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pyrus" panose="03070502060502030205" pitchFamily="66" charset="0"/>
                <a:ea typeface="+mn-ea"/>
                <a:cs typeface="+mn-cs"/>
              </a:rPr>
              <a:t>…pas d'articles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pyrus" panose="03070502060502030205" pitchFamily="66" charset="0"/>
                <a:ea typeface="+mn-ea"/>
                <a:cs typeface="+mn-cs"/>
              </a:rPr>
              <a:t>…pas de cas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pyrus" panose="03070502060502030205" pitchFamily="66" charset="0"/>
                <a:ea typeface="+mn-ea"/>
                <a:cs typeface="+mn-cs"/>
              </a:rPr>
              <a:t>…pas de déclinaisons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27D7811-F460-7740-86D6-E5746C25A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4451" y="868499"/>
            <a:ext cx="10515600" cy="132556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fr-FR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Le chinois est une langue distante des langues européennes mais en chinois, il n’y a…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F69646B-F381-B54A-9CEC-FF66CBBE2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1438" y="2896303"/>
            <a:ext cx="5484521" cy="3661133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257351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182F513-7B50-254C-9669-3F1C22FEC902}"/>
              </a:ext>
            </a:extLst>
          </p:cNvPr>
          <p:cNvSpPr/>
          <p:nvPr/>
        </p:nvSpPr>
        <p:spPr>
          <a:xfrm>
            <a:off x="8675784" y="1921879"/>
            <a:ext cx="1908369" cy="44060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7230011-870C-4243-83B1-2DFE8C9A3AD1}"/>
              </a:ext>
            </a:extLst>
          </p:cNvPr>
          <p:cNvSpPr/>
          <p:nvPr/>
        </p:nvSpPr>
        <p:spPr>
          <a:xfrm>
            <a:off x="6565900" y="1779647"/>
            <a:ext cx="1908369" cy="44060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87E1289-F305-114A-B74C-F3F3F23821AA}"/>
              </a:ext>
            </a:extLst>
          </p:cNvPr>
          <p:cNvSpPr txBox="1">
            <a:spLocks/>
          </p:cNvSpPr>
          <p:nvPr/>
        </p:nvSpPr>
        <p:spPr>
          <a:xfrm>
            <a:off x="5703" y="191594"/>
            <a:ext cx="11110166" cy="6634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200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Par exemple, </a:t>
            </a:r>
          </a:p>
          <a:p>
            <a:pPr algn="ctr"/>
            <a:r>
              <a:rPr lang="fr-FR" sz="3200" b="1" dirty="0">
                <a:latin typeface="Noteworthy Light" panose="02000400000000000000" pitchFamily="2" charset="77"/>
                <a:ea typeface="Noteworthy Light" panose="02000400000000000000" pitchFamily="2" charset="77"/>
              </a:rPr>
              <a:t>conjuguons le verbe « aller »…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90C4F7-770D-0E4B-BB6A-4DAE66E2383E}"/>
              </a:ext>
            </a:extLst>
          </p:cNvPr>
          <p:cNvSpPr/>
          <p:nvPr/>
        </p:nvSpPr>
        <p:spPr>
          <a:xfrm>
            <a:off x="316306" y="1010206"/>
            <a:ext cx="4963885" cy="5840962"/>
          </a:xfrm>
          <a:prstGeom prst="rect">
            <a:avLst/>
          </a:prstGeom>
          <a:noFill/>
          <a:ln w="28575">
            <a:solidFill>
              <a:srgbClr val="493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E3D7C0-1D9D-7548-865D-D0ED62DD9BB6}"/>
              </a:ext>
            </a:extLst>
          </p:cNvPr>
          <p:cNvSpPr/>
          <p:nvPr/>
        </p:nvSpPr>
        <p:spPr>
          <a:xfrm>
            <a:off x="6151984" y="973886"/>
            <a:ext cx="4963885" cy="5840962"/>
          </a:xfrm>
          <a:prstGeom prst="rect">
            <a:avLst/>
          </a:prstGeom>
          <a:noFill/>
          <a:ln w="28575">
            <a:solidFill>
              <a:srgbClr val="493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5AE8976-625D-AB46-88BA-3150A4F22B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80" y="1096135"/>
            <a:ext cx="4669936" cy="56755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4770536-9EAC-A542-9916-D9ECE761919B}"/>
              </a:ext>
            </a:extLst>
          </p:cNvPr>
          <p:cNvSpPr/>
          <p:nvPr/>
        </p:nvSpPr>
        <p:spPr>
          <a:xfrm>
            <a:off x="6286214" y="1197046"/>
            <a:ext cx="32066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eworthy Light" panose="02000400000000000000" pitchFamily="2" charset="77"/>
                <a:ea typeface="Noteworthy Light" panose="02000400000000000000" pitchFamily="2" charset="77"/>
              </a:rPr>
              <a:t>…et en chinois :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eworthy Light" panose="02000400000000000000" pitchFamily="2" charset="77"/>
              <a:ea typeface="Noteworthy Light" panose="02000400000000000000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35D963-6DF1-5C43-87B4-FBC0C9AFBE60}"/>
              </a:ext>
            </a:extLst>
          </p:cNvPr>
          <p:cNvSpPr/>
          <p:nvPr/>
        </p:nvSpPr>
        <p:spPr>
          <a:xfrm>
            <a:off x="6850277" y="1745752"/>
            <a:ext cx="1369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fr-FR" sz="9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去</a:t>
            </a:r>
            <a:endParaRPr kumimoji="0" lang="fr-FR" sz="9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23D2DD-DA28-0441-864A-302471F1F0FA}"/>
              </a:ext>
            </a:extLst>
          </p:cNvPr>
          <p:cNvSpPr/>
          <p:nvPr/>
        </p:nvSpPr>
        <p:spPr>
          <a:xfrm>
            <a:off x="9127099" y="2040084"/>
            <a:ext cx="107571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1" i="1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qù</a:t>
            </a:r>
            <a:endParaRPr kumimoji="0" lang="fr-FR" b="1" i="1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064656-8006-D347-B423-DD46B7A75A7F}"/>
              </a:ext>
            </a:extLst>
          </p:cNvPr>
          <p:cNvSpPr/>
          <p:nvPr/>
        </p:nvSpPr>
        <p:spPr>
          <a:xfrm>
            <a:off x="6742679" y="3307581"/>
            <a:ext cx="15156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我</a:t>
            </a:r>
            <a:r>
              <a:rPr kumimoji="0" lang="zh-CN" alt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你</a:t>
            </a:r>
            <a:r>
              <a:rPr kumimoji="0" lang="zh-CN" alt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他</a:t>
            </a:r>
            <a:r>
              <a:rPr kumimoji="0" lang="zh-CN" alt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我们</a:t>
            </a:r>
            <a:r>
              <a:rPr kumimoji="0" lang="zh-CN" alt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你们</a:t>
            </a:r>
            <a:r>
              <a:rPr kumimoji="0" lang="zh-CN" alt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他们</a:t>
            </a:r>
            <a:r>
              <a:rPr kumimoji="0" lang="zh-CN" alt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去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BC66DA-E58A-2542-BE5F-276BEFB28422}"/>
              </a:ext>
            </a:extLst>
          </p:cNvPr>
          <p:cNvSpPr/>
          <p:nvPr/>
        </p:nvSpPr>
        <p:spPr>
          <a:xfrm>
            <a:off x="8474269" y="3494852"/>
            <a:ext cx="20371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wǒ</a:t>
            </a:r>
            <a:r>
              <a:rPr kumimoji="0" lang="fr-FR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 </a:t>
            </a: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qù</a:t>
            </a:r>
            <a:endParaRPr kumimoji="0" lang="fr-FR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nǐ</a:t>
            </a:r>
            <a:r>
              <a:rPr kumimoji="0" lang="fr-FR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 </a:t>
            </a: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qù</a:t>
            </a:r>
            <a:endParaRPr kumimoji="0" lang="fr-FR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tā</a:t>
            </a:r>
            <a:r>
              <a:rPr kumimoji="0" lang="fr-FR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 </a:t>
            </a: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qù</a:t>
            </a:r>
            <a:endParaRPr kumimoji="0" lang="fr-FR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wǒmen</a:t>
            </a:r>
            <a:r>
              <a:rPr kumimoji="0" lang="fr-FR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 </a:t>
            </a: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qù</a:t>
            </a:r>
            <a:endParaRPr kumimoji="0" lang="fr-FR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nǐmen</a:t>
            </a:r>
            <a:r>
              <a:rPr kumimoji="0" lang="fr-FR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 </a:t>
            </a: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qù</a:t>
            </a:r>
            <a:endParaRPr kumimoji="0" lang="fr-FR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tāmen</a:t>
            </a:r>
            <a:r>
              <a:rPr kumimoji="0" lang="fr-FR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 </a:t>
            </a:r>
            <a:r>
              <a:rPr kumimoji="0" lang="fr-FR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qù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2F4263D-9F1F-A647-994D-D7D20B38E1C9}"/>
              </a:ext>
            </a:extLst>
          </p:cNvPr>
          <p:cNvSpPr/>
          <p:nvPr/>
        </p:nvSpPr>
        <p:spPr>
          <a:xfrm>
            <a:off x="7989891" y="6252930"/>
            <a:ext cx="31259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eworthy Light" panose="02000400000000000000" pitchFamily="2" charset="77"/>
                <a:ea typeface="Noteworthy Light" panose="02000400000000000000" pitchFamily="2" charset="77"/>
              </a:rPr>
              <a:t>…et c’est tout ! </a:t>
            </a:r>
          </a:p>
        </p:txBody>
      </p:sp>
    </p:spTree>
    <p:extLst>
      <p:ext uri="{BB962C8B-B14F-4D97-AF65-F5344CB8AC3E}">
        <p14:creationId xmlns:p14="http://schemas.microsoft.com/office/powerpoint/2010/main" val="238165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CHINE 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CHINE 3" id="{3268A1BD-2D1C-0D41-A9CA-B3E5E1956B8A}" vid="{708A8828-2258-8E4E-B504-CBDF4D40B7E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CHINE 3</Template>
  <TotalTime>3881</TotalTime>
  <Words>691</Words>
  <Application>Microsoft Office PowerPoint</Application>
  <PresentationFormat>Grand écran</PresentationFormat>
  <Paragraphs>114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7" baseType="lpstr">
      <vt:lpstr>SimSun</vt:lpstr>
      <vt:lpstr>Arial</vt:lpstr>
      <vt:lpstr>Calibri</vt:lpstr>
      <vt:lpstr>Calibri Light</vt:lpstr>
      <vt:lpstr>等线</vt:lpstr>
      <vt:lpstr>KaiTi</vt:lpstr>
      <vt:lpstr>Love Roulette</vt:lpstr>
      <vt:lpstr>Noteworthy Light</vt:lpstr>
      <vt:lpstr>Papyrus</vt:lpstr>
      <vt:lpstr>THEME CHINE 3</vt:lpstr>
      <vt:lpstr>Présentation PowerPoint</vt:lpstr>
      <vt:lpstr>Présentation PowerPoint</vt:lpstr>
      <vt:lpstr>Le chinois en LVB  en 5ème c’est ….</vt:lpstr>
      <vt:lpstr>Présentation PowerPoint</vt:lpstr>
      <vt:lpstr>汉字</vt:lpstr>
      <vt:lpstr>Présentation PowerPoint</vt:lpstr>
      <vt:lpstr>Présentation PowerPoint</vt:lpstr>
      <vt:lpstr>Le chinois est une langue distante des langues européennes mais en chinois, il n’y a…</vt:lpstr>
      <vt:lpstr>Présentation PowerPoint</vt:lpstr>
      <vt:lpstr>En classe de chinois au collège,  les élèves travaillent beaucoup à l’oral     </vt:lpstr>
      <vt:lpstr>Présentation PowerPoint</vt:lpstr>
      <vt:lpstr>Le chinois : une langue d’avenir !</vt:lpstr>
      <vt:lpstr>Présentation PowerPoint</vt:lpstr>
      <vt:lpstr>Présentation PowerPoint</vt:lpstr>
      <vt:lpstr>Présentation PowerPoint</vt:lpstr>
      <vt:lpstr>Le chinois  est aussi  une langue  artistique !</vt:lpstr>
      <vt:lpstr>Quelques liens utiles…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Mathilde Ponchet</dc:creator>
  <cp:lastModifiedBy>Nathalie CICCHETTI</cp:lastModifiedBy>
  <cp:revision>115</cp:revision>
  <dcterms:created xsi:type="dcterms:W3CDTF">2020-07-07T19:30:09Z</dcterms:created>
  <dcterms:modified xsi:type="dcterms:W3CDTF">2023-06-10T07:30:01Z</dcterms:modified>
</cp:coreProperties>
</file>